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3D6B26-B776-41EF-8115-20E3C2E883DA}">
  <a:tblStyle styleId="{C73D6B26-B776-41EF-8115-20E3C2E883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Decentralization </a:t>
            </a:r>
            <a:r>
              <a:rPr lang="ko"/>
              <a:t>탈중앙화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Immersive Experience 몰입형 경험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fba73f96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3fba73f96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0c7bd926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40c7bd926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0ca63ff1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0ca63ff1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fb045a21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3fb045a21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045a21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045a21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fb045a21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fb045a21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fba73f96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fba73f96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0ca63ff1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0ca63ff1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3fb045a21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3fb045a21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0c7bd926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0c7bd926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fba73f96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fba73f96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0c7bd926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0c7bd926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fba73f96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3fba73f96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Relationship Id="rId4" Type="http://schemas.openxmlformats.org/officeDocument/2006/relationships/hyperlink" Target="https://unsplash.com/ko/%EC%82%AC%EC%A7%84/%EB%B9%A8%EA%B0%84%EC%83%89%EA%B3%BC-%ED%9D%B0%EC%83%89-%EC%A4%84%EB%AC%B4%EB%8A%AC-%EC%85%94%EC%B8%A0%EB%A5%BC-%EC%9E%85%EC%9D%80-%EB%82%A8%EC%9E%90%EA%B0%80-%EA%B2%80%EC%9D%80%EC%83%89-%EB%B0%98%EC%9E%90%EB%8F%99-%EC%97%90%EC%96%B4%EC%86%8C%ED%94%84%ED%8A%B8-%EA%B6%8C%EC%B4%9D%EC%9D%84-%EB%93%A4%EA%B3%A0-%EC%9E%88%EB%8B%A4-CJZXBsXXlDI?utm_content=creditCopyText&amp;utm_medium=referral&amp;utm_source=unsplash" TargetMode="External"/><Relationship Id="rId5" Type="http://schemas.openxmlformats.org/officeDocument/2006/relationships/hyperlink" Target="https://unsplash.com/ko/%EC%82%AC%EC%A7%84/%EB%B9%A8%EA%B0%84%EC%83%89%EA%B3%BC-%ED%9D%B0%EC%83%89-%EC%A4%84%EB%AC%B4%EB%8A%AC-%EC%85%94%EC%B8%A0%EB%A5%BC-%EC%9E%85%EC%9D%80-%EB%82%A8%EC%9E%90%EA%B0%80-%EA%B2%80%EC%9D%80%EC%83%89-%EB%B0%98%EC%9E%90%EB%8F%99-%EC%97%90%EC%96%B4%EC%86%8C%ED%94%84%ED%8A%B8-%EA%B6%8C%EC%B4%9D%EC%9D%84-%EB%93%A4%EA%B3%A0-%EC%9E%88%EB%8B%A4-CJZXBsXXlDI?utm_content=creditCopyText&amp;utm_medium=referral&amp;utm_source=unsplash" TargetMode="External"/><Relationship Id="rId6" Type="http://schemas.openxmlformats.org/officeDocument/2006/relationships/hyperlink" Target="https://unsplash.com/ko/@mannydream?utm_content=creditCopyText&amp;utm_medium=referral&amp;utm_source=unsplash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28.png"/><Relationship Id="rId5" Type="http://schemas.openxmlformats.org/officeDocument/2006/relationships/image" Target="../media/image11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hyperlink" Target="https://blog.naver.com/happy_zzong/222720003325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studio.zepeto.me/ko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577050" y="1322450"/>
            <a:ext cx="3760800" cy="20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866"/>
              <a:t>게임 경제의 진화</a:t>
            </a:r>
            <a:endParaRPr sz="386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11"/>
              <a:t>팬데믹 이후 블록체인 게임의 지속가능한 발전 방향성</a:t>
            </a:r>
            <a:endParaRPr sz="231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66"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11">
                <a:solidFill>
                  <a:srgbClr val="72727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Decentralization and Immersive Experience</a:t>
            </a:r>
            <a:endParaRPr sz="1411">
              <a:solidFill>
                <a:srgbClr val="72727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77225" y="3746175"/>
            <a:ext cx="37608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ko" sz="1660"/>
              <a:t>발표자: </a:t>
            </a:r>
            <a:r>
              <a:rPr b="1" lang="ko" sz="1660"/>
              <a:t>김선영</a:t>
            </a:r>
            <a:endParaRPr b="1" sz="166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6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ko" sz="1660"/>
              <a:t>학번 </a:t>
            </a:r>
            <a:r>
              <a:rPr b="1" lang="ko" sz="1660"/>
              <a:t>202210110</a:t>
            </a:r>
            <a:endParaRPr b="1" sz="1660"/>
          </a:p>
        </p:txBody>
      </p:sp>
      <p:pic>
        <p:nvPicPr>
          <p:cNvPr id="88" name="Google Shape;88;p13" title="manny-moreno-CJZXBsXXlDI-unsplash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925" y="0"/>
            <a:ext cx="43120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4831925" y="4757971"/>
            <a:ext cx="390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</a:rPr>
              <a:t>사진:</a:t>
            </a:r>
            <a:r>
              <a:rPr b="1" lang="ko" sz="9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ko" sz="9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r>
              <a:rPr b="1" lang="ko" sz="900">
                <a:solidFill>
                  <a:schemeClr val="lt1"/>
                </a:solidFill>
              </a:rPr>
              <a:t>의</a:t>
            </a:r>
            <a:r>
              <a:rPr b="1" lang="ko" sz="9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Manny Moreno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/>
        </p:nvSpPr>
        <p:spPr>
          <a:xfrm>
            <a:off x="535000" y="554475"/>
            <a:ext cx="751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블록체인 </a:t>
            </a:r>
            <a:r>
              <a:rPr b="1" lang="ko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게임속 경제 정책이 주는 영향</a:t>
            </a:r>
            <a:endParaRPr b="1"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94" name="Google Shape;194;p22"/>
          <p:cNvGraphicFramePr/>
          <p:nvPr/>
        </p:nvGraphicFramePr>
        <p:xfrm>
          <a:off x="807825" y="160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{C73D6B26-B776-41EF-8115-20E3C2E883DA}</a:tableStyleId>
              </a:tblPr>
              <a:tblGrid>
                <a:gridCol w="1560275"/>
                <a:gridCol w="5678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소비자 입장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NFT </a:t>
                      </a: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형태로 실제 소유하면 극단적 예시로 게임사가 서비스를 중단하더라도 </a:t>
                      </a: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소유권이 사라지지 않음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→ 블록체인 기술이 아이템의 유일한 소유권을 부여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→ </a:t>
                      </a:r>
                      <a:r>
                        <a:rPr b="1" lang="ko" u="sng">
                          <a:solidFill>
                            <a:srgbClr val="CC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But, 실질적 효용 가치가 떨어지면 의미가 없는 단점</a:t>
                      </a:r>
                      <a:endParaRPr b="1" u="sng">
                        <a:solidFill>
                          <a:srgbClr val="CC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기업의 입장</a:t>
                      </a:r>
                      <a:endParaRPr sz="15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디지털 소유권이 제한된 기존 게임 서비스가 피해를 입음.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(ex) 중앙화된 마켓 플레이스 없이 </a:t>
                      </a:r>
                      <a:r>
                        <a:rPr b="1" lang="ko">
                          <a:solidFill>
                            <a:srgbClr val="98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플레이어간의 직접 거래</a:t>
                      </a: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가 가능 → 게임사는 거래에서 수수료를 얻기 어렵다. (인게임 구매의 약화)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규제 환경의 변화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게임 내 디지털 자산의 </a:t>
                      </a: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법적 지위와 과세 문제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디지털 자산 거래에 대한 </a:t>
                      </a:r>
                      <a:r>
                        <a:rPr b="1" lang="ko">
                          <a:solidFill>
                            <a:srgbClr val="98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소비자 보호 정책</a:t>
                      </a:r>
                      <a:endParaRPr b="1">
                        <a:solidFill>
                          <a:srgbClr val="98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/>
        </p:nvSpPr>
        <p:spPr>
          <a:xfrm>
            <a:off x="535000" y="554475"/>
            <a:ext cx="801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아이템 상호 운용성의 사례 (</a:t>
            </a:r>
            <a:r>
              <a:rPr b="1" lang="ko" sz="22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호황기</a:t>
            </a:r>
            <a:r>
              <a:rPr b="1" lang="ko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2021년 후반~2022년 초)</a:t>
            </a:r>
            <a:endParaRPr b="1"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763075" y="1341075"/>
            <a:ext cx="7363800" cy="3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1F2328"/>
                </a:solidFill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The Sandbox의 NFT 월드 통합:</a:t>
            </a:r>
            <a:endParaRPr b="1" sz="1300">
              <a:solidFill>
                <a:srgbClr val="1F2328"/>
              </a:solidFill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F23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1F23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VocEdit 도구를 통해 외부 NFT를 3D 복셀 아바타로 변환하는 기술을 개발</a:t>
            </a:r>
            <a:endParaRPr sz="1100">
              <a:solidFill>
                <a:srgbClr val="1F23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1F23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인기 NFT 캐릭터들을 The Sandbox 게임 내에서 아바타로 사용 가능</a:t>
            </a:r>
            <a:endParaRPr sz="1100">
              <a:solidFill>
                <a:srgbClr val="1F23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1F23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기술적으로 메타 데이터와 이미지를 분석해 3D 모델로 변환 → 블록체인 검증을 통해 실 소유자만 사용하도록 제한</a:t>
            </a:r>
            <a:endParaRPr sz="1100">
              <a:solidFill>
                <a:srgbClr val="1F23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F23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1F2328"/>
                </a:solidFill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디센트럴랜드의 Wearables 상호운용성:</a:t>
            </a:r>
            <a:endParaRPr b="1" sz="1300">
              <a:solidFill>
                <a:srgbClr val="1F2328"/>
              </a:solidFill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F23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1F23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ERC-721 표준을 사용해 웨어러블 NFT를 구현함. 아디다스는 ‘Into the Metaverse’ NFT를 출시했는데, 이 NFT는 디센트럴랜드 내 웨어러블로 사용될 뿐 아니라 실제 물리적 의류와 교환할수 있는 권리도 포함</a:t>
            </a:r>
            <a:endParaRPr sz="1100">
              <a:solidFill>
                <a:srgbClr val="1F23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1F23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아디다스는 이 프로젝트를 통해 초기 판매에서 약 2,360만 달러(약 284억 원) 수익을 달성함!</a:t>
            </a:r>
            <a:endParaRPr sz="1100">
              <a:solidFill>
                <a:srgbClr val="1F23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F23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1F2328"/>
                </a:solidFill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Gods Unchained의 카드 NFT 호환성:</a:t>
            </a:r>
            <a:endParaRPr b="1" sz="1300">
              <a:solidFill>
                <a:srgbClr val="1F2328"/>
              </a:solidFill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F23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이더리움 레이어 2 솔루션에서 운영되는 Gods Unchained는 모든 카드를 ERC-721로 발행함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‘길드 오브 가디언즈’, ‘일루비움’ 등 다른 Immutable X 기반의 게임들과 자산 호환 → Cross Game Utility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/>
        </p:nvSpPr>
        <p:spPr>
          <a:xfrm>
            <a:off x="535000" y="554475"/>
            <a:ext cx="759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NFT 비즈니스의 피해사례 (</a:t>
            </a:r>
            <a:r>
              <a:rPr b="1" lang="ko" sz="2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불황기</a:t>
            </a:r>
            <a:r>
              <a:rPr b="1" lang="ko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2022년 중반 이후)</a:t>
            </a:r>
            <a:endParaRPr b="1"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763000" y="1366325"/>
            <a:ext cx="73638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1F2328"/>
                </a:solidFill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엑시 인피니티 해킹 및 유저 피해</a:t>
            </a:r>
            <a:r>
              <a:rPr b="1" lang="ko" sz="1300">
                <a:solidFill>
                  <a:srgbClr val="1F2328"/>
                </a:solidFill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:</a:t>
            </a:r>
            <a:endParaRPr b="1" sz="1300">
              <a:solidFill>
                <a:srgbClr val="1F2328"/>
              </a:solidFill>
              <a:highlight>
                <a:srgbClr val="CFE2F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F23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1F23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블록체인 게임으로 시작하여 인기를 끌었으나 2022년 3월, 6억 달러 규모의 해킹 사건으로 유저에게 막심한 피해를 입힌채 서비스 종료. 이후 게임 내 경제 모델의 지속 가능성 문제와 함께 NFT 가격도 폭락했다.</a:t>
            </a:r>
            <a:endParaRPr sz="1100">
              <a:solidFill>
                <a:srgbClr val="1F23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F23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1F2328"/>
                </a:solidFill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메타버스내 </a:t>
            </a:r>
            <a:r>
              <a:rPr b="1" lang="ko" sz="1300">
                <a:solidFill>
                  <a:srgbClr val="1F2328"/>
                </a:solidFill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패션 </a:t>
            </a:r>
            <a:r>
              <a:rPr b="1" lang="ko" sz="1300">
                <a:solidFill>
                  <a:srgbClr val="1F2328"/>
                </a:solidFill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NFT 프로젝트 투자 손실</a:t>
            </a:r>
            <a:r>
              <a:rPr b="1" lang="ko" sz="1300">
                <a:solidFill>
                  <a:srgbClr val="1F2328"/>
                </a:solidFill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:</a:t>
            </a:r>
            <a:endParaRPr b="1" sz="1300">
              <a:solidFill>
                <a:srgbClr val="1F2328"/>
              </a:solidFill>
              <a:highlight>
                <a:srgbClr val="CFE2F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F23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1F2328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2022년 초 </a:t>
            </a:r>
            <a:r>
              <a:rPr lang="ko" sz="1100">
                <a:solidFill>
                  <a:srgbClr val="1F23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구찌는 The Sandbox에서 Gucci Vault라는 가상 공간을 구축하고 웨어러블 NFT를 출시했으나, Roblox 및 기타 메타버스 플랫폼에서도 대체로 NFT 시장 전반이 하락함. 그로인해  </a:t>
            </a:r>
            <a:r>
              <a:rPr lang="ko" sz="1100">
                <a:solidFill>
                  <a:srgbClr val="1F23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초기 디지털 가방의 NFT는 수만 달러에 거래되었으나 가치 90% 이상 하락</a:t>
            </a:r>
            <a:endParaRPr sz="1100">
              <a:solidFill>
                <a:srgbClr val="1F23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F23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1F2328"/>
                </a:solidFill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NFT 아티스트들의 피해 사례:</a:t>
            </a:r>
            <a:endParaRPr b="1" sz="1300">
              <a:solidFill>
                <a:srgbClr val="1F2328"/>
              </a:solidFill>
              <a:highlight>
                <a:srgbClr val="CFE2F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F2328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1F2328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PAK, XCOPY등 초기 NFT 아티스트들의 작품은 최고가 대비 60-95% 가치 하락을 겪음</a:t>
            </a:r>
            <a:endParaRPr sz="1100">
              <a:solidFill>
                <a:srgbClr val="1F2328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1F2328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특히 2022년 5월 이후 신규 작품 판매가 어려워졌고 아티스트들은 NFT 아트 커리어를 완전히 포기하고 떠남</a:t>
            </a:r>
            <a:endParaRPr sz="1100">
              <a:solidFill>
                <a:srgbClr val="1F2328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/>
        </p:nvSpPr>
        <p:spPr>
          <a:xfrm>
            <a:off x="535000" y="554475"/>
            <a:ext cx="522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경제적 시사점</a:t>
            </a:r>
            <a:endParaRPr b="1"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12" name="Google Shape;212;p25"/>
          <p:cNvGraphicFramePr/>
          <p:nvPr/>
        </p:nvGraphicFramePr>
        <p:xfrm>
          <a:off x="807825" y="160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{C73D6B26-B776-41EF-8115-20E3C2E883DA}</a:tableStyleId>
              </a:tblPr>
              <a:tblGrid>
                <a:gridCol w="1560275"/>
                <a:gridCol w="567872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디지털 자산의 가치와 소유권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F2328"/>
                        </a:buClr>
                        <a:buSzPts val="1300"/>
                        <a:buFont typeface="Lato"/>
                        <a:buChar char="-"/>
                      </a:pPr>
                      <a:r>
                        <a:rPr lang="ko" sz="1300">
                          <a:solidFill>
                            <a:srgbClr val="1F2328"/>
                          </a:solidFill>
                          <a:highlight>
                            <a:schemeClr val="lt1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단순 희소성과 소유권 증명으로는 활용가치 보존이 어려움</a:t>
                      </a:r>
                      <a:endParaRPr sz="1300">
                        <a:solidFill>
                          <a:srgbClr val="1F2328"/>
                        </a:solidFill>
                        <a:highlight>
                          <a:schemeClr val="lt1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F2328"/>
                        </a:buClr>
                        <a:buSzPts val="1300"/>
                        <a:buFont typeface="Lato"/>
                        <a:buChar char="-"/>
                      </a:pPr>
                      <a:r>
                        <a:rPr lang="ko" sz="1300">
                          <a:solidFill>
                            <a:srgbClr val="1F2328"/>
                          </a:solidFill>
                          <a:highlight>
                            <a:schemeClr val="lt1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건전한 투자를 위한 </a:t>
                      </a:r>
                      <a:r>
                        <a:rPr lang="ko" sz="1300">
                          <a:solidFill>
                            <a:srgbClr val="1F2328"/>
                          </a:solidFill>
                          <a:highlight>
                            <a:schemeClr val="lt1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게임 내 자산의 실질적 가치 평가 메커니즘 개발 필요성</a:t>
                      </a:r>
                      <a:endParaRPr sz="1300">
                        <a:solidFill>
                          <a:srgbClr val="1F2328"/>
                        </a:solidFill>
                        <a:highlight>
                          <a:schemeClr val="lt1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지속가능한 게임 경제 생태계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1F2328"/>
                        </a:buClr>
                        <a:buSzPts val="1300"/>
                        <a:buFont typeface="Lato"/>
                        <a:buChar char="-"/>
                      </a:pPr>
                      <a:r>
                        <a:rPr lang="ko" sz="1300">
                          <a:solidFill>
                            <a:srgbClr val="1F2328"/>
                          </a:solidFill>
                          <a:highlight>
                            <a:schemeClr val="lt1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실물 경제와의 건전한 연계를 위한 규제 프레임워크</a:t>
                      </a:r>
                      <a:endParaRPr sz="1300">
                        <a:solidFill>
                          <a:srgbClr val="1F2328"/>
                        </a:solidFill>
                        <a:highlight>
                          <a:schemeClr val="lt1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F2328"/>
                        </a:buClr>
                        <a:buSzPts val="1300"/>
                        <a:buFont typeface="Lato"/>
                        <a:buChar char="-"/>
                      </a:pPr>
                      <a:r>
                        <a:rPr lang="ko" sz="1300">
                          <a:solidFill>
                            <a:srgbClr val="1F2328"/>
                          </a:solidFill>
                          <a:highlight>
                            <a:schemeClr val="lt1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P2E(Play to Earn) 모델은 신규 유저의 유입이 중요함</a:t>
                      </a:r>
                      <a:endParaRPr sz="1300">
                        <a:solidFill>
                          <a:srgbClr val="1F2328"/>
                        </a:solidFill>
                        <a:highlight>
                          <a:schemeClr val="lt1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F2328"/>
                        </a:buClr>
                        <a:buSzPts val="1300"/>
                        <a:buFont typeface="Lato"/>
                        <a:buChar char="-"/>
                      </a:pPr>
                      <a:r>
                        <a:rPr lang="ko" sz="1300">
                          <a:solidFill>
                            <a:srgbClr val="1F2328"/>
                          </a:solidFill>
                          <a:highlight>
                            <a:schemeClr val="lt1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디지털 자산의 가치 변동성과 리스크에 대한 정보로 건전한 투자와 투기를 구분</a:t>
                      </a:r>
                      <a:endParaRPr sz="1300">
                        <a:solidFill>
                          <a:srgbClr val="1F2328"/>
                        </a:solidFill>
                        <a:highlight>
                          <a:schemeClr val="lt1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F2328"/>
                        </a:buClr>
                        <a:buSzPts val="1300"/>
                        <a:buFont typeface="Lato"/>
                        <a:buChar char="-"/>
                      </a:pPr>
                      <a:r>
                        <a:rPr lang="ko" sz="1300">
                          <a:solidFill>
                            <a:srgbClr val="1F2328"/>
                          </a:solidFill>
                          <a:highlight>
                            <a:schemeClr val="lt1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게임 내 자산 발행, 밸런스 조정, 경제 정책 변경에 대한 투명한 운영이 필요</a:t>
                      </a:r>
                      <a:endParaRPr sz="1300">
                        <a:solidFill>
                          <a:srgbClr val="1F2328"/>
                        </a:solidFill>
                        <a:highlight>
                          <a:schemeClr val="lt1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" name="Google Shape;217;p26"/>
          <p:cNvGraphicFramePr/>
          <p:nvPr/>
        </p:nvGraphicFramePr>
        <p:xfrm>
          <a:off x="807825" y="160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{C73D6B26-B776-41EF-8115-20E3C2E883DA}</a:tableStyleId>
              </a:tblPr>
              <a:tblGrid>
                <a:gridCol w="2306225"/>
                <a:gridCol w="4932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Lato"/>
                          <a:ea typeface="Lato"/>
                          <a:cs typeface="Lato"/>
                          <a:sym typeface="Lato"/>
                        </a:rPr>
                        <a:t>게임 GDP 개념 도입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Lato"/>
                          <a:ea typeface="Lato"/>
                          <a:cs typeface="Lato"/>
                          <a:sym typeface="Lato"/>
                        </a:rPr>
                        <a:t>게임 내 경제활동을 실제 GDP처럼 측정하고 분석하자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Lato"/>
                          <a:ea typeface="Lato"/>
                          <a:cs typeface="Lato"/>
                          <a:sym typeface="Lato"/>
                        </a:rPr>
                        <a:t>가상 경제의 성장이 실물 경제에 미치는 영향을 모니터링하기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Lato"/>
                          <a:ea typeface="Lato"/>
                          <a:cs typeface="Lato"/>
                          <a:sym typeface="Lato"/>
                        </a:rPr>
                        <a:t>크로스 게임 경제 지표</a:t>
                      </a:r>
                      <a:endParaRPr sz="13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Lato"/>
                          <a:ea typeface="Lato"/>
                          <a:cs typeface="Lato"/>
                          <a:sym typeface="Lato"/>
                        </a:rPr>
                        <a:t>여러 게임과 메타버스 플랫폼을 아우르는 통합 경제지표 개발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Lato"/>
                          <a:ea typeface="Lato"/>
                          <a:cs typeface="Lato"/>
                          <a:sym typeface="Lato"/>
                        </a:rPr>
                        <a:t>크로스 플랫폼 디지털 자산 가치를 공정하게 평가하기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Lato"/>
                          <a:ea typeface="Lato"/>
                          <a:cs typeface="Lato"/>
                          <a:sym typeface="Lato"/>
                        </a:rPr>
                        <a:t>메타버스 간 경제활동 흐름을 시각화하여 소비자의 심리를 파악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Lato"/>
                          <a:ea typeface="Lato"/>
                          <a:cs typeface="Lato"/>
                          <a:sym typeface="Lato"/>
                        </a:rPr>
                        <a:t>게임-현실 하이브리드 직업군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Lato"/>
                          <a:ea typeface="Lato"/>
                          <a:cs typeface="Lato"/>
                          <a:sym typeface="Lato"/>
                        </a:rPr>
                        <a:t>게임과 현실을 넘나드는 형태의 직업의 노동적 개념을 정의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Lato"/>
                          <a:ea typeface="Lato"/>
                          <a:cs typeface="Lato"/>
                          <a:sym typeface="Lato"/>
                        </a:rPr>
                        <a:t>게임 기반 경제활동의 직업 교육 및 인력 양성 방안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Lato"/>
                          <a:ea typeface="Lato"/>
                          <a:cs typeface="Lato"/>
                          <a:sym typeface="Lato"/>
                        </a:rPr>
                        <a:t>하이브리드 직업에 대한 사회 보장 및 법적 지위 제도화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Lato"/>
                          <a:ea typeface="Lato"/>
                          <a:cs typeface="Lato"/>
                          <a:sym typeface="Lato"/>
                        </a:rPr>
                        <a:t>해킹 대비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Lato"/>
                          <a:ea typeface="Lato"/>
                          <a:cs typeface="Lato"/>
                          <a:sym typeface="Lato"/>
                        </a:rPr>
                        <a:t>기업은 필수적으로 보안 사고 대응 계획을 수립해야함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Lato"/>
                          <a:ea typeface="Lato"/>
                          <a:cs typeface="Lato"/>
                          <a:sym typeface="Lato"/>
                        </a:rPr>
                        <a:t>해킹으로 인한 재정적 손실을 줄이기 위해 사이버 보험을 고려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8" name="Google Shape;218;p26"/>
          <p:cNvSpPr txBox="1"/>
          <p:nvPr/>
        </p:nvSpPr>
        <p:spPr>
          <a:xfrm>
            <a:off x="535000" y="554475"/>
            <a:ext cx="522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제안 포인트</a:t>
            </a:r>
            <a:endParaRPr b="1"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535000" y="554475"/>
            <a:ext cx="707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COVID 19 팬데믹, 게임 경제의 성장</a:t>
            </a:r>
            <a:endParaRPr b="1"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5541100" y="1680050"/>
            <a:ext cx="282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611200" y="3526000"/>
            <a:ext cx="786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코로나 19 팬데믹 기간동안 전 세계적인 봉쇄와 사회적 거리두기로 인해 게임 산업은 큰 성장을 경험했습니다.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물리적 만남이 제한되면서 가상 플랫폼을 찾게 되었고, 로블록스는 월 사용자 수가 1억 5천만명을 넘어섰습니다.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또한, 2021년부터는 </a:t>
            </a:r>
            <a:r>
              <a:rPr lang="ko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블록체인을 기반으로 NFT 게임 아이템의 수요가 증가했습니다.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2020년 글로벌 게임시장 전년대비 약 20% 성장했으며 1,750억 달러 규모에 도달할 정도로 큰 성장세를 냈습니다.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" name="Google Shape;97;p14" title="—Pngtree—work from home coronavirus quarantine_53495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576" y="1795275"/>
            <a:ext cx="1552952" cy="155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352" y="1675936"/>
            <a:ext cx="3268016" cy="163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7075" y="1719075"/>
            <a:ext cx="2239379" cy="16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535000" y="554475"/>
            <a:ext cx="522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블록체인 기술과 게임 산업</a:t>
            </a:r>
            <a:endParaRPr b="1"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00" y="2681750"/>
            <a:ext cx="4513380" cy="20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305" y="2617725"/>
            <a:ext cx="2920296" cy="20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676875" y="1372650"/>
            <a:ext cx="52251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특징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블록체인</a:t>
            </a: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의 등장 (중앙집중식 시스템 → </a:t>
            </a:r>
            <a:r>
              <a:rPr b="1" lang="ko" sz="13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탈중앙화</a:t>
            </a: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게임 내 경제 시스템의 진화 (</a:t>
            </a: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가상 화폐, 아이템 거래, 토큰 이코노미</a:t>
            </a: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게이머의 역할 </a:t>
            </a: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변화 : </a:t>
            </a: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소비자</a:t>
            </a: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에서 </a:t>
            </a: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생산자</a:t>
            </a: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이자 </a:t>
            </a:r>
            <a:r>
              <a:rPr b="1" lang="ko" sz="13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경제 참여자</a:t>
            </a: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로 변화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/>
        </p:nvSpPr>
        <p:spPr>
          <a:xfrm>
            <a:off x="535000" y="554475"/>
            <a:ext cx="522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신규 게임 산업의 등장</a:t>
            </a:r>
            <a:endParaRPr b="1"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13" name="Google Shape;113;p16"/>
          <p:cNvGraphicFramePr/>
          <p:nvPr/>
        </p:nvGraphicFramePr>
        <p:xfrm>
          <a:off x="816025" y="16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{C73D6B26-B776-41EF-8115-20E3C2E883DA}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기존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신규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단순 소비 모델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참여형</a:t>
                      </a: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 가치 창출 모델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4" name="Google Shape;114;p16"/>
          <p:cNvGraphicFramePr/>
          <p:nvPr/>
        </p:nvGraphicFramePr>
        <p:xfrm>
          <a:off x="816025" y="301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{C73D6B26-B776-41EF-8115-20E3C2E883DA}</a:tableStyleId>
              </a:tblPr>
              <a:tblGrid>
                <a:gridCol w="1560275"/>
                <a:gridCol w="567872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산업 지형의 변화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기존 산업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온라인 게임, 전통적 패키지 게임, 단순 과금형 모바일 게임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신규 산업</a:t>
                      </a:r>
                      <a:endParaRPr sz="15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98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메타버스 게임(Roblox), Web3 게임, AI 기반 게임 콘텐츠</a:t>
                      </a:r>
                      <a:endParaRPr b="1">
                        <a:solidFill>
                          <a:srgbClr val="98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/>
        </p:nvSpPr>
        <p:spPr>
          <a:xfrm>
            <a:off x="535000" y="554475"/>
            <a:ext cx="522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게임 관련 경제 환경의 변화</a:t>
            </a:r>
            <a:endParaRPr b="1"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20" name="Google Shape;120;p17"/>
          <p:cNvGraphicFramePr/>
          <p:nvPr/>
        </p:nvGraphicFramePr>
        <p:xfrm>
          <a:off x="807825" y="160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{C73D6B26-B776-41EF-8115-20E3C2E883DA}</a:tableStyleId>
              </a:tblPr>
              <a:tblGrid>
                <a:gridCol w="1560275"/>
                <a:gridCol w="567872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게임 경제의 주요 지표 변화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기존 산업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DAU/MAU (</a:t>
                      </a: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일간/월간 </a:t>
                      </a: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활성</a:t>
                      </a: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사용자 수</a:t>
                      </a: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Lato"/>
                        <a:buChar char="-"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Retention Rate (잔존율)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In-game Inflation (게임 내 </a:t>
                      </a: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인플레이션</a:t>
                      </a: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PPU/ARPU (과금 유저 비율/평균 </a:t>
                      </a: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결제 금액</a:t>
                      </a: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Item Economy (</a:t>
                      </a: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아이템</a:t>
                      </a: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 경제)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신규 산업</a:t>
                      </a:r>
                      <a:endParaRPr sz="15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게임 내 </a:t>
                      </a:r>
                      <a:r>
                        <a:rPr b="1" lang="ko">
                          <a:solidFill>
                            <a:srgbClr val="98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디지털 자산</a:t>
                      </a: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의 실질 거래 규모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b="1" lang="ko">
                          <a:solidFill>
                            <a:srgbClr val="98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블록체인</a:t>
                      </a: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 게임의 총 거래액(TVL) 추이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게임 관련 </a:t>
                      </a:r>
                      <a:r>
                        <a:rPr b="1" lang="ko">
                          <a:solidFill>
                            <a:srgbClr val="98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NFT 마켓</a:t>
                      </a:r>
                      <a:r>
                        <a:rPr lang="ko">
                          <a:latin typeface="Lato"/>
                          <a:ea typeface="Lato"/>
                          <a:cs typeface="Lato"/>
                          <a:sym typeface="Lato"/>
                        </a:rPr>
                        <a:t> 거래량 및 가치 변동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535000" y="554475"/>
            <a:ext cx="522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글로벌 사례</a:t>
            </a:r>
            <a:endParaRPr b="1"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00" y="1400000"/>
            <a:ext cx="3093575" cy="177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00" y="3231796"/>
            <a:ext cx="1912911" cy="367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221" y="317734"/>
            <a:ext cx="3597050" cy="272354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4826525" y="2997050"/>
            <a:ext cx="37566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2727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Roblox 게임과 가상 아이템을 만드는 앤 슈메이커는 이 플랫폼에서 50만 달러 이상의 수익을 올렸다고 말했습니다.</a:t>
            </a:r>
            <a:endParaRPr sz="1100">
              <a:solidFill>
                <a:srgbClr val="72727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27272"/>
                </a:solidFill>
                <a:highlight>
                  <a:srgbClr val="FFFFFF"/>
                </a:highlight>
              </a:rPr>
              <a:t>뉴욕 타임즈, 가브리엘라 하스번</a:t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794" y="3599219"/>
            <a:ext cx="4663775" cy="147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0075" y="3632218"/>
            <a:ext cx="4358919" cy="14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/>
          <p:nvPr/>
        </p:nvSpPr>
        <p:spPr>
          <a:xfrm>
            <a:off x="4945172" y="4577550"/>
            <a:ext cx="1981200" cy="273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5525575" y="3279050"/>
            <a:ext cx="1368600" cy="197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5797700" y="3041275"/>
            <a:ext cx="696300" cy="237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1899844" y="3740462"/>
            <a:ext cx="1349700" cy="273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2278882" y="4426787"/>
            <a:ext cx="1349700" cy="273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/>
        </p:nvSpPr>
        <p:spPr>
          <a:xfrm>
            <a:off x="535000" y="554475"/>
            <a:ext cx="522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국내 사례</a:t>
            </a:r>
            <a:endParaRPr b="1"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3">
            <a:alphaModFix/>
          </a:blip>
          <a:srcRect b="0" l="12159" r="14370" t="0"/>
          <a:stretch/>
        </p:blipFill>
        <p:spPr>
          <a:xfrm>
            <a:off x="708500" y="2028588"/>
            <a:ext cx="2061717" cy="147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00" y="1282263"/>
            <a:ext cx="2497325" cy="832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5">
            <a:alphaModFix/>
          </a:blip>
          <a:srcRect b="6164" l="1748" r="6727" t="0"/>
          <a:stretch/>
        </p:blipFill>
        <p:spPr>
          <a:xfrm>
            <a:off x="2076900" y="67000"/>
            <a:ext cx="6602299" cy="13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/>
          <p:nvPr/>
        </p:nvSpPr>
        <p:spPr>
          <a:xfrm>
            <a:off x="3649350" y="159575"/>
            <a:ext cx="1211700" cy="354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8075" y="910025"/>
            <a:ext cx="3558824" cy="19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6275" y="2964075"/>
            <a:ext cx="5879026" cy="13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/>
          <p:nvPr/>
        </p:nvSpPr>
        <p:spPr>
          <a:xfrm>
            <a:off x="7532268" y="3016863"/>
            <a:ext cx="1080600" cy="214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5697474" y="3231609"/>
            <a:ext cx="1125300" cy="258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3224928" y="3231609"/>
            <a:ext cx="1763100" cy="214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8">
            <a:alphaModFix/>
          </a:blip>
          <a:srcRect b="0" l="0" r="0" t="46941"/>
          <a:stretch/>
        </p:blipFill>
        <p:spPr>
          <a:xfrm>
            <a:off x="748525" y="4047900"/>
            <a:ext cx="7756549" cy="8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/>
          <p:nvPr/>
        </p:nvSpPr>
        <p:spPr>
          <a:xfrm>
            <a:off x="6386898" y="4110525"/>
            <a:ext cx="1211700" cy="214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3913927" y="4640675"/>
            <a:ext cx="611400" cy="214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1560995" y="4110525"/>
            <a:ext cx="2275800" cy="214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/>
        </p:nvSpPr>
        <p:spPr>
          <a:xfrm>
            <a:off x="535000" y="554475"/>
            <a:ext cx="522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국내 사례</a:t>
            </a:r>
            <a:endParaRPr b="1"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950" y="2192800"/>
            <a:ext cx="2214868" cy="16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225" y="1689796"/>
            <a:ext cx="2312525" cy="81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8650" y="446175"/>
            <a:ext cx="3776774" cy="10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8600" y="836425"/>
            <a:ext cx="2599349" cy="67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9175" y="3845300"/>
            <a:ext cx="4993276" cy="10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/>
          <p:nvPr/>
        </p:nvSpPr>
        <p:spPr>
          <a:xfrm>
            <a:off x="6778147" y="4396485"/>
            <a:ext cx="544500" cy="279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4375393" y="4624850"/>
            <a:ext cx="489900" cy="279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6369932" y="1263837"/>
            <a:ext cx="1349700" cy="273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5329525" y="446175"/>
            <a:ext cx="884700" cy="239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4228650" y="986450"/>
            <a:ext cx="565800" cy="175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20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7156" y="1450425"/>
            <a:ext cx="3002199" cy="20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 txBox="1"/>
          <p:nvPr/>
        </p:nvSpPr>
        <p:spPr>
          <a:xfrm>
            <a:off x="286925" y="3568375"/>
            <a:ext cx="397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크로매틱소울AFK 레이드 재화 중 영혼석(Soul Stone)은 C2X토큰으로 상호 교환할 수 있다.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미스릴은 CST 토큰으로 상호 교환 된다.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디지털 지갑을 활용해 C2X와 CST 스왑이 가능하다.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346050" y="4233250"/>
            <a:ext cx="825600" cy="239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/>
        </p:nvSpPr>
        <p:spPr>
          <a:xfrm>
            <a:off x="535000" y="554475"/>
            <a:ext cx="522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기업의 </a:t>
            </a:r>
            <a:r>
              <a:rPr b="1" lang="ko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블록체인 게임 경영 </a:t>
            </a:r>
            <a:r>
              <a:rPr b="1" lang="ko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방향</a:t>
            </a:r>
            <a:endParaRPr b="1"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600675" y="1436125"/>
            <a:ext cx="4074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Lato"/>
              <a:buAutoNum type="arabicPeriod"/>
            </a:pPr>
            <a:r>
              <a:rPr lang="ko" sz="1200">
                <a:solidFill>
                  <a:srgbClr val="1F23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Play-to-Earn → Play-and-Earn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Lato"/>
              <a:buAutoNum type="arabicPeriod"/>
            </a:pPr>
            <a:r>
              <a:rPr lang="ko" sz="1200">
                <a:solidFill>
                  <a:srgbClr val="1F23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게임 기반 디지털 자산의 실물 경제</a:t>
            </a:r>
            <a:r>
              <a:rPr lang="ko" sz="1200">
                <a:solidFill>
                  <a:srgbClr val="1F23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로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Lato"/>
              <a:buAutoNum type="arabicPeriod"/>
            </a:pPr>
            <a:r>
              <a:rPr lang="ko" sz="1200">
                <a:solidFill>
                  <a:srgbClr val="1F23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메타버스 내 새로운 직업군과 경제 활동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Lato"/>
              <a:buAutoNum type="arabicPeriod"/>
            </a:pPr>
            <a:r>
              <a:rPr lang="ko" sz="1200">
                <a:solidFill>
                  <a:srgbClr val="1F23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AI 기반 게임 콘텐츠 생성과 </a:t>
            </a:r>
            <a:r>
              <a:rPr lang="ko" sz="1200">
                <a:solidFill>
                  <a:srgbClr val="1F2328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UGC </a:t>
            </a:r>
            <a:r>
              <a:rPr lang="ko" sz="1200">
                <a:solidFill>
                  <a:srgbClr val="1F23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수익 배분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0325" y="0"/>
            <a:ext cx="2661849" cy="33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9" y="2111563"/>
            <a:ext cx="3856262" cy="21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500" y="3996952"/>
            <a:ext cx="7292800" cy="82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/>
          <p:nvPr/>
        </p:nvSpPr>
        <p:spPr>
          <a:xfrm>
            <a:off x="2808899" y="4301475"/>
            <a:ext cx="2352600" cy="214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1"/>
          <p:cNvSpPr/>
          <p:nvPr/>
        </p:nvSpPr>
        <p:spPr>
          <a:xfrm>
            <a:off x="403150" y="4086675"/>
            <a:ext cx="1840500" cy="214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6048350" y="408025"/>
            <a:ext cx="984900" cy="146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6353150" y="560425"/>
            <a:ext cx="680100" cy="146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8375" y="2539313"/>
            <a:ext cx="2783950" cy="145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 title="pngwing.com (2)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4797" y="2539320"/>
            <a:ext cx="2751104" cy="145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 rotWithShape="1">
          <a:blip r:embed="rId7">
            <a:alphaModFix/>
          </a:blip>
          <a:srcRect b="22770" l="37036" r="35346" t="15386"/>
          <a:stretch/>
        </p:blipFill>
        <p:spPr>
          <a:xfrm>
            <a:off x="1992282" y="2746734"/>
            <a:ext cx="768813" cy="897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